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</p:sldIdLst>
  <p:sldSz cx="12187238" cy="6858000"/>
  <p:notesSz cx="6794500" cy="9931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74">
          <p15:clr>
            <a:srgbClr val="A4A3A4"/>
          </p15:clr>
        </p15:guide>
        <p15:guide id="8" orient="horz" pos="297">
          <p15:clr>
            <a:srgbClr val="A4A3A4"/>
          </p15:clr>
        </p15:guide>
        <p15:guide id="9" pos="272">
          <p15:clr>
            <a:srgbClr val="A4A3A4"/>
          </p15:clr>
        </p15:guide>
        <p15:guide id="10" pos="7405">
          <p15:clr>
            <a:srgbClr val="A4A3A4"/>
          </p15:clr>
        </p15:guide>
        <p15:guide id="11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46" autoAdjust="0"/>
    <p:restoredTop sz="85609" autoAdjust="0"/>
  </p:normalViewPr>
  <p:slideViewPr>
    <p:cSldViewPr snapToGrid="0" snapToObjects="1">
      <p:cViewPr varScale="1">
        <p:scale>
          <a:sx n="119" d="100"/>
          <a:sy n="119" d="100"/>
        </p:scale>
        <p:origin x="-312" y="-90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orient="horz" pos="297"/>
        <p:guide pos="272"/>
        <p:guide pos="7405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4283" cy="49657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6" y="2"/>
            <a:ext cx="2944283" cy="49657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22.08.2017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6125"/>
            <a:ext cx="6613525" cy="3722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4" tIns="47782" rIns="95564" bIns="47782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17416"/>
            <a:ext cx="5435600" cy="4469130"/>
          </a:xfrm>
          <a:prstGeom prst="rect">
            <a:avLst/>
          </a:prstGeom>
        </p:spPr>
        <p:txBody>
          <a:bodyPr vert="horz" lIns="95564" tIns="47782" rIns="95564" bIns="47782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33108"/>
            <a:ext cx="2944283" cy="496570"/>
          </a:xfrm>
          <a:prstGeom prst="rect">
            <a:avLst/>
          </a:prstGeom>
        </p:spPr>
        <p:txBody>
          <a:bodyPr vert="horz" lIns="95564" tIns="47782" rIns="95564" bIns="47782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6" y="9433108"/>
            <a:ext cx="2944283" cy="496570"/>
          </a:xfrm>
          <a:prstGeom prst="rect">
            <a:avLst/>
          </a:prstGeom>
        </p:spPr>
        <p:txBody>
          <a:bodyPr vert="horz" lIns="95564" tIns="47782" rIns="95564" bIns="47782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8458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6757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 CMASLa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78" b="36519"/>
          <a:stretch/>
        </p:blipFill>
        <p:spPr>
          <a:xfrm>
            <a:off x="431629" y="620714"/>
            <a:ext cx="11323637" cy="2836861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4563876"/>
            <a:ext cx="11323975" cy="1673412"/>
          </a:xfrm>
          <a:solidFill>
            <a:schemeClr val="accent4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F4FBE-0522-49A2-A01E-13F521B4C0B7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3429000"/>
            <a:ext cx="11323975" cy="1152128"/>
          </a:xfrm>
          <a:solidFill>
            <a:schemeClr val="accent4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9244" y="1037894"/>
            <a:ext cx="2688750" cy="200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712657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632" y="612001"/>
            <a:ext cx="11323975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F6098-E9E1-42B4-9C80-2F52B9453439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4823306"/>
            <a:ext cx="11323975" cy="1013969"/>
          </a:xfrm>
          <a:solidFill>
            <a:schemeClr val="accent4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5809754"/>
            <a:ext cx="11323975" cy="427535"/>
          </a:xfrm>
          <a:solidFill>
            <a:schemeClr val="accent4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7BD4-0686-495C-8D8F-54DB8CB790DF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3"/>
            <a:ext cx="11323975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4823306"/>
            <a:ext cx="11323975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5809754"/>
            <a:ext cx="11323975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7BD4-0686-495C-8D8F-54DB8CB790DF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4"/>
            <a:ext cx="11323975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 CMASLab 1">
    <p:bg>
      <p:bgPr>
        <a:blipFill dpi="0" rotWithShape="1">
          <a:blip r:embed="rId2">
            <a:lum/>
          </a:blip>
          <a:srcRect/>
          <a:stretch>
            <a:fillRect t="-23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1" y="620714"/>
            <a:ext cx="11323973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426" y="152401"/>
            <a:ext cx="11806387" cy="612775"/>
            <a:chOff x="142875" y="152400"/>
            <a:chExt cx="8858250" cy="612775"/>
          </a:xfrm>
          <a:solidFill>
            <a:schemeClr val="accent4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1063255"/>
            <a:ext cx="11323974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32" y="4540382"/>
            <a:ext cx="2688750" cy="200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249997"/>
      </p:ext>
    </p:extLst>
  </p:cSld>
  <p:clrMapOvr>
    <a:masterClrMapping/>
  </p:clrMapOvr>
  <p:transition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632" y="2024064"/>
            <a:ext cx="11323975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631" y="2024064"/>
            <a:ext cx="5469863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470041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1628A-2A40-4B37-B167-309C0EBB4BBF}" type="datetime1">
              <a:rPr lang="de-DE" smtClean="0"/>
              <a:t>22.08.2017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E89-2EE0-4320-B5A2-F15E505D5862}" type="datetime1">
              <a:rPr lang="de-DE" smtClean="0"/>
              <a:t>22.08.2017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0B62-60FD-48EF-B2F4-6E7265AD3459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3"/>
            <a:ext cx="11323975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A91D9-FBFE-4ACC-A99A-BC74A6E03CC5}" type="datetime1">
              <a:rPr lang="de-DE" smtClean="0"/>
              <a:t>22.08.2017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632" y="1565138"/>
            <a:ext cx="11323975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632" y="612000"/>
            <a:ext cx="11323975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90425" y="152401"/>
            <a:ext cx="11808187" cy="612775"/>
            <a:chOff x="142874" y="152400"/>
            <a:chExt cx="8859601" cy="612775"/>
          </a:xfrm>
          <a:solidFill>
            <a:schemeClr val="accent4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79365" y="6308726"/>
            <a:ext cx="815772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D23B19E-8C35-419D-B8B2-87612A89E43F}" type="datetime1">
              <a:rPr lang="de-DE" smtClean="0"/>
              <a:t>22.08.2017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3620" y="6308726"/>
            <a:ext cx="427648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((Vorname Nachname))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97309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631" y="2024064"/>
            <a:ext cx="11307499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08674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1931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31" y="6447157"/>
            <a:ext cx="1029375" cy="174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7" r:id="rId3"/>
    <p:sldLayoutId id="2147483669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de-CH" dirty="0"/>
              <a:t>Alejandro Valverde L</a:t>
            </a:r>
            <a:r>
              <a:rPr lang="es-ES" dirty="0" err="1"/>
              <a:t>ópez</a:t>
            </a:r>
            <a:r>
              <a:rPr lang="es-ES" dirty="0"/>
              <a:t>, </a:t>
            </a:r>
            <a:r>
              <a:rPr lang="es-ES" dirty="0" err="1"/>
              <a:t>Cranfield</a:t>
            </a:r>
            <a:r>
              <a:rPr lang="es-ES" dirty="0"/>
              <a:t> </a:t>
            </a:r>
            <a:r>
              <a:rPr lang="es-ES" dirty="0" err="1"/>
              <a:t>University</a:t>
            </a:r>
            <a:endParaRPr lang="es-ES" dirty="0"/>
          </a:p>
          <a:p>
            <a:r>
              <a:rPr lang="es-ES" dirty="0" err="1"/>
              <a:t>Advisors</a:t>
            </a:r>
            <a:r>
              <a:rPr lang="es-ES" dirty="0"/>
              <a:t>: </a:t>
            </a:r>
            <a:r>
              <a:rPr lang="es-ES" dirty="0" err="1"/>
              <a:t>Runkel</a:t>
            </a:r>
            <a:r>
              <a:rPr lang="es-ES" dirty="0"/>
              <a:t>, </a:t>
            </a:r>
            <a:r>
              <a:rPr lang="es-ES" dirty="0" err="1"/>
              <a:t>Falk</a:t>
            </a:r>
            <a:r>
              <a:rPr lang="es-ES" dirty="0"/>
              <a:t>; </a:t>
            </a:r>
            <a:r>
              <a:rPr lang="es-ES" dirty="0" err="1"/>
              <a:t>Keidel</a:t>
            </a:r>
            <a:r>
              <a:rPr lang="es-ES" dirty="0"/>
              <a:t>, </a:t>
            </a:r>
            <a:r>
              <a:rPr lang="es-ES" dirty="0" err="1"/>
              <a:t>Dominic</a:t>
            </a:r>
            <a:r>
              <a:rPr lang="es-ES" dirty="0"/>
              <a:t>; </a:t>
            </a:r>
            <a:r>
              <a:rPr lang="es-ES" dirty="0" err="1"/>
              <a:t>Urban</a:t>
            </a:r>
            <a:r>
              <a:rPr lang="es-ES" dirty="0"/>
              <a:t> </a:t>
            </a:r>
            <a:r>
              <a:rPr lang="es-ES" dirty="0" err="1"/>
              <a:t>Fasel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F4FBE-0522-49A2-A01E-13F521B4C0B7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Master Thesis Project:</a:t>
            </a:r>
            <a:br>
              <a:rPr lang="de-CH" dirty="0"/>
            </a:br>
            <a:r>
              <a:rPr lang="en-US" dirty="0"/>
              <a:t>Bending-Twist Shape Adaptation of Wings by</a:t>
            </a:r>
            <a:br>
              <a:rPr lang="en-US" dirty="0"/>
            </a:br>
            <a:r>
              <a:rPr lang="en-US" dirty="0"/>
              <a:t>Compliant Chiral Spar Design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50090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Chiral node radius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63" y="2528892"/>
            <a:ext cx="5630946" cy="32186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"/>
          <a:stretch/>
        </p:blipFill>
        <p:spPr bwMode="auto">
          <a:xfrm>
            <a:off x="5807409" y="1828011"/>
            <a:ext cx="6269747" cy="3734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79185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11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Chiral ligament half length</a:t>
            </a:r>
            <a:endParaRPr lang="en-US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72" y="2371400"/>
            <a:ext cx="6051800" cy="3438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565" y="2460664"/>
            <a:ext cx="5382042" cy="3077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3879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12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Chiral ligament half length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61" y="2460664"/>
            <a:ext cx="5807659" cy="3281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111" y="2064131"/>
            <a:ext cx="5925215" cy="3606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9914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13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Further analysis</a:t>
            </a:r>
            <a:endParaRPr lang="de-CH" dirty="0"/>
          </a:p>
        </p:txBody>
      </p:sp>
      <p:sp>
        <p:nvSpPr>
          <p:cNvPr id="9" name="TextBox 8"/>
          <p:cNvSpPr txBox="1"/>
          <p:nvPr/>
        </p:nvSpPr>
        <p:spPr>
          <a:xfrm>
            <a:off x="603414" y="1213809"/>
            <a:ext cx="530151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Change in stiffness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" y="2264336"/>
            <a:ext cx="6190403" cy="35037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853" y="2264336"/>
            <a:ext cx="6190403" cy="350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490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Report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1" smtClean="0"/>
              <a:t>Status</a:t>
            </a:r>
            <a:endParaRPr lang="en-US" noProof="1"/>
          </a:p>
        </p:txBody>
      </p:sp>
      <p:sp>
        <p:nvSpPr>
          <p:cNvPr id="7" name="TextBox 6"/>
          <p:cNvSpPr txBox="1"/>
          <p:nvPr/>
        </p:nvSpPr>
        <p:spPr>
          <a:xfrm>
            <a:off x="685800" y="1762125"/>
            <a:ext cx="1093470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Introduction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State-of-the-art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Wing-box model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Model analysis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Simulations results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General response characterization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Parametric study on the computational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4477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/>
              <a:t>General response characterization</a:t>
            </a:r>
            <a:br>
              <a:rPr lang="de-CH" dirty="0"/>
            </a:b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1" smtClean="0"/>
              <a:t>Stage 1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072" y="1791769"/>
            <a:ext cx="6365875" cy="3823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97218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/>
              <a:t>General response characterization</a:t>
            </a:r>
            <a:br>
              <a:rPr lang="de-CH" dirty="0"/>
            </a:b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1" smtClean="0"/>
              <a:t>Stage 2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8795" y="1928432"/>
            <a:ext cx="6612272" cy="3971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01338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5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/>
              <a:t>General response characterization</a:t>
            </a:r>
            <a:br>
              <a:rPr lang="de-CH" dirty="0"/>
            </a:b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1" smtClean="0"/>
              <a:t>Stage 3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923" y="2191606"/>
            <a:ext cx="5934994" cy="3515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0510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6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1" smtClean="0"/>
              <a:t>Variables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752392" y="2106396"/>
            <a:ext cx="74852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• Wing-box </a:t>
            </a:r>
            <a:r>
              <a:rPr lang="en-US" dirty="0" smtClean="0"/>
              <a:t>thickness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• Number of unit cells in the transversal direction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• </a:t>
            </a:r>
            <a:r>
              <a:rPr lang="en-US" dirty="0"/>
              <a:t>Number of unit cells in the </a:t>
            </a:r>
            <a:r>
              <a:rPr lang="en-US" dirty="0" err="1"/>
              <a:t>spanwise</a:t>
            </a:r>
            <a:r>
              <a:rPr lang="en-US" dirty="0"/>
              <a:t> </a:t>
            </a:r>
            <a:r>
              <a:rPr lang="en-US" dirty="0" smtClean="0"/>
              <a:t>direction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• Chiral node </a:t>
            </a:r>
            <a:r>
              <a:rPr lang="en-US" dirty="0" smtClean="0"/>
              <a:t>depth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• Chiral node </a:t>
            </a:r>
            <a:r>
              <a:rPr lang="en-US" dirty="0" smtClean="0"/>
              <a:t>radius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• Chiral lattice </a:t>
            </a:r>
            <a:r>
              <a:rPr lang="en-US" dirty="0" smtClean="0"/>
              <a:t>thickness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• Chiral ligament half </a:t>
            </a:r>
            <a:r>
              <a:rPr lang="en-US" dirty="0" smtClean="0"/>
              <a:t>length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• Dimensionless ligament </a:t>
            </a:r>
            <a:r>
              <a:rPr lang="en-US" dirty="0" smtClean="0"/>
              <a:t>eccentricity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6261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Wing-box thickness</a:t>
            </a:r>
            <a:endParaRPr lang="es-ES" noProof="1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17" y="2302040"/>
            <a:ext cx="5733999" cy="3280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496" y="2302040"/>
            <a:ext cx="4654813" cy="2711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4702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8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cells (wing-box length and height)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86" y="2483913"/>
            <a:ext cx="5243930" cy="2967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296" y="2352019"/>
            <a:ext cx="5321013" cy="3191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7505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22.08.2017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Valverde, Alejandro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9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450205"/>
          </a:xfrm>
        </p:spPr>
        <p:txBody>
          <a:bodyPr anchor="t"/>
          <a:lstStyle/>
          <a:p>
            <a:r>
              <a:rPr lang="de-CH" dirty="0" smtClean="0"/>
              <a:t>Parametric study</a:t>
            </a:r>
            <a:endParaRPr lang="de-CH" dirty="0"/>
          </a:p>
        </p:txBody>
      </p:sp>
      <p:sp>
        <p:nvSpPr>
          <p:cNvPr id="13" name="TextBox 12"/>
          <p:cNvSpPr txBox="1"/>
          <p:nvPr/>
        </p:nvSpPr>
        <p:spPr>
          <a:xfrm>
            <a:off x="603414" y="1213809"/>
            <a:ext cx="530151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Dimensionless ligament eccentricity</a:t>
            </a: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291" y="1691562"/>
            <a:ext cx="6395453" cy="4056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" r="6375"/>
          <a:stretch/>
        </p:blipFill>
        <p:spPr bwMode="auto">
          <a:xfrm>
            <a:off x="72189" y="2254772"/>
            <a:ext cx="5906102" cy="3492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90809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MASLab_presentation_16to9">
  <a:themeElements>
    <a:clrScheme name="ETH Zuerich - Fachwelt">
      <a:dk1>
        <a:sysClr val="windowText" lastClr="000000"/>
      </a:dk1>
      <a:lt1>
        <a:sysClr val="window" lastClr="FFFFFF"/>
      </a:lt1>
      <a:dk2>
        <a:srgbClr val="72791C"/>
      </a:dk2>
      <a:lt2>
        <a:srgbClr val="1269B0"/>
      </a:lt2>
      <a:accent1>
        <a:srgbClr val="91056A"/>
      </a:accent1>
      <a:accent2>
        <a:srgbClr val="6F6F64"/>
      </a:accent2>
      <a:accent3>
        <a:srgbClr val="A8322D"/>
      </a:accent3>
      <a:accent4>
        <a:srgbClr val="007A96"/>
      </a:accent4>
      <a:accent5>
        <a:srgbClr val="956013"/>
      </a:accent5>
      <a:accent6>
        <a:srgbClr val="FFFFFF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CMASLab_presentation_16to9.potx" id="{E09B677F-EB88-43D1-9FDF-5AE613838345}" vid="{A9B9777C-6ED4-4A0E-9272-9194233257AE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CMASLab_presentation_16to9</Template>
  <TotalTime>1364</TotalTime>
  <Words>222</Words>
  <Application>Microsoft Office PowerPoint</Application>
  <PresentationFormat>Custom</PresentationFormat>
  <Paragraphs>94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CMASLab_presentation_16to9</vt:lpstr>
      <vt:lpstr>Master Thesis Project: Bending-Twist Shape Adaptation of Wings by Compliant Chiral Spar Design</vt:lpstr>
      <vt:lpstr>Report</vt:lpstr>
      <vt:lpstr>General response characterization </vt:lpstr>
      <vt:lpstr>General response characterization </vt:lpstr>
      <vt:lpstr>General response characterization </vt:lpstr>
      <vt:lpstr>Parametric study</vt:lpstr>
      <vt:lpstr>Parametric study</vt:lpstr>
      <vt:lpstr>Parametric study</vt:lpstr>
      <vt:lpstr>Parametric study</vt:lpstr>
      <vt:lpstr>Parametric study</vt:lpstr>
      <vt:lpstr>Parametric study</vt:lpstr>
      <vt:lpstr>Parametric study</vt:lpstr>
      <vt:lpstr>Further analysis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Valverde</dc:creator>
  <cp:lastModifiedBy>Alejandro Valverde</cp:lastModifiedBy>
  <cp:revision>48</cp:revision>
  <cp:lastPrinted>2017-05-10T14:00:41Z</cp:lastPrinted>
  <dcterms:created xsi:type="dcterms:W3CDTF">2017-05-08T14:46:56Z</dcterms:created>
  <dcterms:modified xsi:type="dcterms:W3CDTF">2017-08-22T12:07:51Z</dcterms:modified>
</cp:coreProperties>
</file>

<file path=docProps/thumbnail.jpeg>
</file>